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1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4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71" r:id="rId3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4"/>
  </p:normalViewPr>
  <p:slideViewPr>
    <p:cSldViewPr>
      <p:cViewPr>
        <p:scale>
          <a:sx n="75" d="100"/>
          <a:sy n="75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8936-25E4-491B-8D00-326E92E167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8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3074-86FA-4AAB-AC94-2BF27924FD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1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im.e.holloway@nasa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arth.esa.int/web/guest/eo-education-and-training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za/url?sa=i&amp;rct=j&amp;q=&amp;esrc=s&amp;source=images&amp;cd=&amp;cad=rja&amp;uact=8&amp;ved=0ahUKEwi2ns-lrfjSAhVYFMAKHUn6DL8QjRwIBw&amp;url=http://www.ghananewsagency.org/social/jica-implements-life-course-approach-programme-in-uwr-113730&amp;psig=AFQjCNEPIHiDiL6rzwapTi09afQ_dbPugA&amp;ust=14907614376531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456817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ZA" sz="4200" b="1" dirty="0" smtClean="0">
                <a:solidFill>
                  <a:srgbClr val="FFFFFF"/>
                </a:solidFill>
              </a:rPr>
              <a:t>SAR Training Workshops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6576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ZA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</a:p>
          <a:p>
            <a:pPr lvl="0" algn="l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Phila Sibandze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>
          <a:xfrm>
            <a:off x="482600" y="2990217"/>
            <a:ext cx="8216411" cy="667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ZA" dirty="0" smtClean="0">
                <a:solidFill>
                  <a:srgbClr val="FFFF00"/>
                </a:solidFill>
              </a:rPr>
              <a:t>Report &amp; Lessons Learned</a:t>
            </a:r>
            <a:endParaRPr lang="en-Z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Lessons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258236" y="1295400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BANNER</a:t>
            </a:r>
            <a:endParaRPr lang="en-ZA" b="1" dirty="0"/>
          </a:p>
        </p:txBody>
      </p:sp>
      <p:pic>
        <p:nvPicPr>
          <p:cNvPr id="8194" name="Picture 2" descr="D:\SANSA\training\HCD\2017\Gabon\Admin\Banner\SAR-Gabon Banner_Compressed_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6" y="1981200"/>
            <a:ext cx="868256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954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981200"/>
            <a:ext cx="8229600" cy="4191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Lessons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5"/>
          <a:stretch/>
        </p:blipFill>
        <p:spPr bwMode="auto">
          <a:xfrm>
            <a:off x="381000" y="2286000"/>
            <a:ext cx="8069546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258236" y="1295400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SPONSORS</a:t>
            </a:r>
            <a:endParaRPr lang="en-ZA" b="1" dirty="0"/>
          </a:p>
        </p:txBody>
      </p:sp>
      <p:pic>
        <p:nvPicPr>
          <p:cNvPr id="9218" name="Picture 2" descr="Image result for N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7741"/>
            <a:ext cx="1524000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SANSA\training\HCD\2017\Gabon\Admin\Banner\logo_age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970463"/>
            <a:ext cx="2381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SANSA\training\HCD\2017\Gabon\Admin\Banner\UPEM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15" y="4829340"/>
            <a:ext cx="1001630" cy="10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334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Lessoned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0956" y="1752600"/>
            <a:ext cx="7924800" cy="4241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ZA" b="1" dirty="0" smtClean="0"/>
              <a:t>Selection Criteria</a:t>
            </a:r>
          </a:p>
          <a:p>
            <a:pPr lvl="1" defTabSz="914400"/>
            <a:r>
              <a:rPr lang="en-ZA" dirty="0" smtClean="0"/>
              <a:t>Revise the criteria to be representative</a:t>
            </a:r>
          </a:p>
          <a:p>
            <a:pPr defTabSz="914400"/>
            <a:r>
              <a:rPr lang="en-ZA" b="1" dirty="0" smtClean="0"/>
              <a:t>Time allocation</a:t>
            </a:r>
          </a:p>
          <a:p>
            <a:pPr lvl="1" defTabSz="914400"/>
            <a:r>
              <a:rPr lang="en-ZA" dirty="0" smtClean="0"/>
              <a:t>Increase the time dedicated to hands-on exercises</a:t>
            </a:r>
          </a:p>
          <a:p>
            <a:pPr defTabSz="914400"/>
            <a:r>
              <a:rPr lang="en-ZA" b="1" dirty="0" smtClean="0"/>
              <a:t>Funding</a:t>
            </a:r>
          </a:p>
          <a:p>
            <a:pPr lvl="1" defTabSz="914400"/>
            <a:r>
              <a:rPr lang="en-ZA" dirty="0" smtClean="0"/>
              <a:t>Collective responsibility</a:t>
            </a:r>
          </a:p>
          <a:p>
            <a:pPr defTabSz="914400"/>
            <a:r>
              <a:rPr lang="en-ZA" b="1" dirty="0" smtClean="0"/>
              <a:t>Local support</a:t>
            </a:r>
          </a:p>
          <a:p>
            <a:pPr lvl="1" defTabSz="914400"/>
            <a:r>
              <a:rPr lang="en-ZA" dirty="0"/>
              <a:t>Very important to  have support from a local partner</a:t>
            </a:r>
          </a:p>
          <a:p>
            <a:pPr defTabSz="914400"/>
            <a:r>
              <a:rPr lang="en-ZA" b="1" dirty="0" smtClean="0"/>
              <a:t>Workshop Organisation</a:t>
            </a:r>
          </a:p>
          <a:p>
            <a:pPr lvl="1" defTabSz="914400"/>
            <a:r>
              <a:rPr lang="en-ZA" dirty="0" smtClean="0"/>
              <a:t>Collective responsibility</a:t>
            </a:r>
          </a:p>
          <a:p>
            <a:pPr defTabSz="914400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975020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610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DLR contributions</a:t>
            </a:r>
          </a:p>
          <a:p>
            <a:pPr marL="285750" lvl="2" indent="-285750"/>
            <a:r>
              <a:rPr lang="en-US" sz="1800" dirty="0"/>
              <a:t>Contract extension to the SAREDU project </a:t>
            </a:r>
            <a:r>
              <a:rPr lang="en-US" sz="1800" dirty="0" smtClean="0"/>
              <a:t>to support </a:t>
            </a:r>
            <a:r>
              <a:rPr lang="en-US" sz="1800" dirty="0"/>
              <a:t>for SAR Training </a:t>
            </a:r>
            <a:r>
              <a:rPr lang="en-US" sz="1800" dirty="0" smtClean="0"/>
              <a:t>in </a:t>
            </a:r>
            <a:r>
              <a:rPr lang="en-US" sz="1800" dirty="0"/>
              <a:t>Africa</a:t>
            </a:r>
          </a:p>
          <a:p>
            <a:pPr marL="285750" lvl="2" indent="-285750"/>
            <a:r>
              <a:rPr lang="en-US" sz="1800" dirty="0"/>
              <a:t>SAR Training ZAMBIA: Support with SAR EDU trainer and to organization of program and Trainers</a:t>
            </a:r>
          </a:p>
          <a:p>
            <a:pPr marL="285750" lvl="2" indent="-285750"/>
            <a:r>
              <a:rPr lang="en-US" sz="1800" dirty="0"/>
              <a:t>SAR Training GABON: Support to organization of program and trainers from DLR </a:t>
            </a:r>
            <a:r>
              <a:rPr lang="en-US" sz="1800" dirty="0" smtClean="0"/>
              <a:t>Institutes</a:t>
            </a:r>
          </a:p>
          <a:p>
            <a:pPr marL="285750" lvl="2" indent="-285750"/>
            <a:r>
              <a:rPr lang="en-US" sz="1800" dirty="0" smtClean="0"/>
              <a:t>Upcoming SAR </a:t>
            </a:r>
            <a:r>
              <a:rPr lang="en-US" sz="1800" dirty="0"/>
              <a:t>Training ISRSE: Organization of WS together with SANSA and SAREDU team. </a:t>
            </a:r>
            <a:endParaRPr lang="en-US" sz="1800" dirty="0" smtClean="0"/>
          </a:p>
          <a:p>
            <a:pPr marL="285750" lvl="2" indent="-285750"/>
            <a:endParaRPr lang="en-US" sz="1800" dirty="0"/>
          </a:p>
          <a:p>
            <a:pPr marL="285750" lvl="2" indent="-285750"/>
            <a:endParaRPr lang="en-US" sz="1800" dirty="0"/>
          </a:p>
          <a:p>
            <a:pPr marL="285750" lvl="2" indent="-285750"/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54129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DLR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33600" y="682025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DLR Lessons learned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062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pPr marL="285750" lvl="2" indent="-285750"/>
            <a:endParaRPr lang="en-US" sz="1800" dirty="0"/>
          </a:p>
          <a:p>
            <a:pPr marL="0" lvl="2" indent="0">
              <a:buNone/>
            </a:pPr>
            <a:r>
              <a:rPr lang="en-US" sz="1800" b="1" dirty="0" smtClean="0"/>
              <a:t>Lessons Learned (1) Engage Trainers…</a:t>
            </a:r>
          </a:p>
          <a:p>
            <a:pPr marL="285750" lvl="2" indent="-285750"/>
            <a:r>
              <a:rPr lang="en-US" sz="1800" dirty="0" smtClean="0"/>
              <a:t>Support builds on dedicated project funding (SAR EDU) and “in kind” support of DLR trainers </a:t>
            </a:r>
          </a:p>
          <a:p>
            <a:pPr marL="285750" lvl="2" indent="-285750"/>
            <a:r>
              <a:rPr lang="en-US" sz="1800" dirty="0" smtClean="0"/>
              <a:t>The GABON WS was </a:t>
            </a:r>
            <a:r>
              <a:rPr lang="en-US" sz="1800" dirty="0"/>
              <a:t>o</a:t>
            </a:r>
            <a:r>
              <a:rPr lang="en-US" sz="1800" dirty="0" smtClean="0"/>
              <a:t>nly possible due to the AFRISAR team support !, good example for combining resources and efforts</a:t>
            </a:r>
          </a:p>
          <a:p>
            <a:pPr marL="285750" lvl="2" indent="-285750"/>
            <a:r>
              <a:rPr lang="en-US" sz="1800" dirty="0" smtClean="0"/>
              <a:t>A </a:t>
            </a:r>
            <a:r>
              <a:rPr lang="en-US" sz="1800" dirty="0"/>
              <a:t>“very small pool” of trainers from ESA, FSU Jena, NASA, and DLR </a:t>
            </a:r>
            <a:r>
              <a:rPr lang="en-US" sz="1800" dirty="0" smtClean="0"/>
              <a:t>make </a:t>
            </a:r>
            <a:r>
              <a:rPr lang="en-US" sz="1800" dirty="0"/>
              <a:t>the workshops </a:t>
            </a:r>
            <a:r>
              <a:rPr lang="en-US" sz="1800" dirty="0" smtClean="0"/>
              <a:t>possible. Flexible SAR Experts are rare…</a:t>
            </a:r>
          </a:p>
          <a:p>
            <a:pPr marL="285750" lvl="2" indent="-285750"/>
            <a:r>
              <a:rPr lang="en-US" sz="1800" dirty="0"/>
              <a:t>For ISRSE WS a much wider support was expected form other Space agencies,</a:t>
            </a:r>
            <a:br>
              <a:rPr lang="en-US" sz="1800" dirty="0"/>
            </a:br>
            <a:r>
              <a:rPr lang="en-US" sz="1800" dirty="0" smtClean="0"/>
              <a:t>still waiting on confirmation of additional trainer from CSA</a:t>
            </a:r>
          </a:p>
          <a:p>
            <a:pPr marL="285750" lvl="2" indent="-285750"/>
            <a:endParaRPr lang="en-US" sz="1800" dirty="0"/>
          </a:p>
          <a:p>
            <a:pPr marL="0" lvl="2" indent="0">
              <a:buNone/>
            </a:pPr>
            <a:r>
              <a:rPr lang="en-US" sz="1800" b="1" dirty="0" smtClean="0"/>
              <a:t>Challenges:</a:t>
            </a:r>
          </a:p>
          <a:p>
            <a:pPr marL="285750" lvl="2" indent="-285750"/>
            <a:r>
              <a:rPr lang="en-US" sz="1800" dirty="0" smtClean="0"/>
              <a:t>Consolidate funding resources for trainers</a:t>
            </a:r>
          </a:p>
          <a:p>
            <a:pPr marL="285750" lvl="2" indent="-285750"/>
            <a:r>
              <a:rPr lang="en-US" sz="1800" dirty="0" smtClean="0"/>
              <a:t>Engage more Space Agencies to actively support</a:t>
            </a:r>
          </a:p>
          <a:p>
            <a:pPr marL="285750" lvl="2" indent="-285750"/>
            <a:endParaRPr lang="en-US" sz="1800" dirty="0"/>
          </a:p>
          <a:p>
            <a:pPr marL="285750" lvl="2" indent="-285750"/>
            <a:endParaRPr lang="en-US" sz="1800" dirty="0" smtClean="0"/>
          </a:p>
          <a:p>
            <a:pPr marL="285750" lvl="2" indent="-285750"/>
            <a:endParaRPr lang="en-US" sz="1800" dirty="0"/>
          </a:p>
          <a:p>
            <a:pPr marL="285750" lvl="2" indent="-285750"/>
            <a:endParaRPr lang="en-US" sz="1800" dirty="0" smtClean="0"/>
          </a:p>
          <a:p>
            <a:pPr marL="285750" lvl="2" indent="-285750"/>
            <a:endParaRPr lang="en-US" sz="1800" dirty="0"/>
          </a:p>
          <a:p>
            <a:pPr marL="285750" lvl="2" indent="-285750"/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54129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DLR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33600" y="682025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DLR Lessons learned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610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610600" cy="5410200"/>
          </a:xfrm>
        </p:spPr>
        <p:txBody>
          <a:bodyPr/>
          <a:lstStyle/>
          <a:p>
            <a:pPr marL="0" lvl="2" indent="0">
              <a:buNone/>
            </a:pPr>
            <a:r>
              <a:rPr lang="en-US" sz="1800" b="1" dirty="0" smtClean="0"/>
              <a:t>Lessons Learned (2) Organization of workshops and  program</a:t>
            </a:r>
          </a:p>
          <a:p>
            <a:pPr marL="285750" lvl="2" indent="-285750"/>
            <a:r>
              <a:rPr lang="en-US" sz="1800" dirty="0" smtClean="0"/>
              <a:t>Organization of all the two SAR workshops was “just in time” due to several reasons, </a:t>
            </a:r>
            <a:r>
              <a:rPr lang="en-US" sz="1800" b="1" dirty="0" smtClean="0"/>
              <a:t>Thanks to Phila for “excellent fast last mile” efforts.</a:t>
            </a:r>
          </a:p>
          <a:p>
            <a:pPr marL="285750" lvl="2" indent="-285750"/>
            <a:r>
              <a:rPr lang="en-US" sz="1800" dirty="0" smtClean="0"/>
              <a:t>Agenda planning was based on Requests from local Space Agencies and daily availability and Specific knowledge of Trainers</a:t>
            </a:r>
          </a:p>
          <a:p>
            <a:pPr marL="773431" lvl="3" indent="-285750"/>
            <a:r>
              <a:rPr lang="en-US" sz="1800" dirty="0" smtClean="0"/>
              <a:t>Worked out better than expected: </a:t>
            </a:r>
            <a:r>
              <a:rPr lang="en-US" sz="1800" b="1" dirty="0" smtClean="0"/>
              <a:t>Thank to flexibility of trainers</a:t>
            </a:r>
          </a:p>
          <a:p>
            <a:pPr marL="285750" lvl="2" indent="-285750"/>
            <a:r>
              <a:rPr lang="en-US" sz="1800" dirty="0" smtClean="0"/>
              <a:t>Training presentations and exercises.:</a:t>
            </a:r>
          </a:p>
          <a:p>
            <a:pPr marL="773431" lvl="3" indent="-285750"/>
            <a:r>
              <a:rPr lang="en-US" sz="1800" dirty="0" smtClean="0"/>
              <a:t>Course content varies due to different trainer for same topics, </a:t>
            </a:r>
          </a:p>
          <a:p>
            <a:pPr marL="773431" lvl="3" indent="-285750"/>
            <a:r>
              <a:rPr lang="en-US" sz="1800" dirty="0" smtClean="0"/>
              <a:t>The </a:t>
            </a:r>
            <a:r>
              <a:rPr lang="en-US" sz="1800" b="1" dirty="0" smtClean="0"/>
              <a:t>exchange and availability</a:t>
            </a:r>
            <a:r>
              <a:rPr lang="en-US" sz="1800" dirty="0" smtClean="0"/>
              <a:t> of WS presentations </a:t>
            </a:r>
            <a:r>
              <a:rPr lang="en-US" sz="1800" dirty="0"/>
              <a:t>and exercises </a:t>
            </a:r>
            <a:r>
              <a:rPr lang="en-US" sz="1800" dirty="0" smtClean="0"/>
              <a:t>before and after the training needs to be improved.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Challenges:</a:t>
            </a:r>
          </a:p>
          <a:p>
            <a:r>
              <a:rPr lang="en-US" sz="1800" dirty="0"/>
              <a:t>A </a:t>
            </a:r>
            <a:r>
              <a:rPr lang="en-US" sz="1800" b="1" dirty="0"/>
              <a:t>midterm </a:t>
            </a:r>
            <a:r>
              <a:rPr lang="en-US" sz="1800" b="1" dirty="0" smtClean="0"/>
              <a:t>planning </a:t>
            </a:r>
            <a:r>
              <a:rPr lang="en-US" sz="1800" dirty="0" smtClean="0"/>
              <a:t>to support </a:t>
            </a:r>
            <a:r>
              <a:rPr lang="en-US" sz="1800" dirty="0"/>
              <a:t>a better and more relaxed organization, taking into account the “best effort” of all engaged </a:t>
            </a:r>
            <a:r>
              <a:rPr lang="en-US" sz="1800" dirty="0" smtClean="0"/>
              <a:t>partners</a:t>
            </a:r>
          </a:p>
          <a:p>
            <a:r>
              <a:rPr lang="en-US" sz="1800" dirty="0" smtClean="0"/>
              <a:t>Consolidate a flexible Training package program and provision of training material</a:t>
            </a:r>
          </a:p>
          <a:p>
            <a:pPr marL="342900" lvl="2" indent="-342900">
              <a:buFont typeface="Arial"/>
              <a:buChar char="•"/>
            </a:pPr>
            <a:r>
              <a:rPr lang="en-US" sz="1800" dirty="0"/>
              <a:t>Clear responsibilities and roles of activities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54129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DLR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33600" y="682025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DLR Lessons learned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389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775189" y="378469"/>
            <a:ext cx="8064011" cy="152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dirty="0" smtClean="0">
                <a:solidFill>
                  <a:schemeClr val="bg1"/>
                </a:solidFill>
              </a:rPr>
              <a:t>DLR </a:t>
            </a:r>
            <a:r>
              <a:rPr lang="en-GB" sz="3200" dirty="0">
                <a:solidFill>
                  <a:schemeClr val="bg1"/>
                </a:solidFill>
              </a:rPr>
              <a:t>EO training courses – evaluation summary  </a:t>
            </a:r>
            <a:br>
              <a:rPr lang="en-GB" sz="3200" dirty="0">
                <a:solidFill>
                  <a:schemeClr val="bg1"/>
                </a:solidFill>
              </a:rPr>
            </a:b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94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4876800"/>
            <a:ext cx="8610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Results from SAR EDU </a:t>
            </a:r>
            <a:r>
              <a:rPr lang="en-US" sz="2400" b="1" dirty="0" err="1" smtClean="0"/>
              <a:t>Summerschool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evalutation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2013-2016</a:t>
            </a:r>
            <a:endParaRPr lang="en-US" sz="2400" dirty="0" smtClean="0"/>
          </a:p>
          <a:p>
            <a:pPr marL="285750" lvl="2" indent="-285750"/>
            <a:endParaRPr lang="en-US" sz="1800" dirty="0"/>
          </a:p>
          <a:p>
            <a:pPr marL="285750" lvl="2" indent="-285750"/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54129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 DLR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 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33600" y="682025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828800"/>
            <a:ext cx="3452495" cy="287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7435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Format: </a:t>
            </a:r>
          </a:p>
          <a:p>
            <a:r>
              <a:rPr lang="en-US" dirty="0" smtClean="0"/>
              <a:t>SAR EDU </a:t>
            </a:r>
            <a:r>
              <a:rPr lang="en-US" dirty="0" err="1" smtClean="0"/>
              <a:t>Summerschools</a:t>
            </a:r>
            <a:r>
              <a:rPr lang="en-US" dirty="0" smtClean="0"/>
              <a:t> started 2013</a:t>
            </a:r>
          </a:p>
          <a:p>
            <a:r>
              <a:rPr lang="en-US" dirty="0" smtClean="0"/>
              <a:t>5 days training not changed since then</a:t>
            </a:r>
          </a:p>
          <a:p>
            <a:r>
              <a:rPr lang="en-US" dirty="0" smtClean="0"/>
              <a:t>Free of charge for participants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Target audience: </a:t>
            </a:r>
          </a:p>
          <a:p>
            <a:r>
              <a:rPr lang="en-US" dirty="0" smtClean="0"/>
              <a:t>Initially objective was “ train the trainers“ but..</a:t>
            </a:r>
          </a:p>
          <a:p>
            <a:r>
              <a:rPr lang="en-US" dirty="0" smtClean="0"/>
              <a:t>SAREDU was always open to universities, Institutions and companies from beginning</a:t>
            </a:r>
          </a:p>
          <a:p>
            <a:r>
              <a:rPr lang="en-US" dirty="0" smtClean="0"/>
              <a:t>In 2015 a selection process was introduced due to too many applications in 2014</a:t>
            </a:r>
          </a:p>
          <a:p>
            <a:r>
              <a:rPr lang="en-US" dirty="0" smtClean="0"/>
              <a:t>Number of participants 30 - 45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762000"/>
          </a:xfrm>
        </p:spPr>
        <p:txBody>
          <a:bodyPr/>
          <a:lstStyle/>
          <a:p>
            <a:pPr algn="ctr"/>
            <a:r>
              <a:rPr lang="de-DE" dirty="0" smtClean="0"/>
              <a:t>SAR EDU Summerschools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305" y="1143000"/>
            <a:ext cx="1242695" cy="1203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7772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Agenda: </a:t>
            </a:r>
          </a:p>
          <a:p>
            <a:r>
              <a:rPr lang="en-US" dirty="0" smtClean="0"/>
              <a:t>marginal changes in  the first years, application focus vary</a:t>
            </a:r>
          </a:p>
          <a:p>
            <a:r>
              <a:rPr lang="en-US" dirty="0" smtClean="0"/>
              <a:t>Since 2016 applicants were asked about interests</a:t>
            </a:r>
          </a:p>
          <a:p>
            <a:r>
              <a:rPr lang="en-US" dirty="0" smtClean="0"/>
              <a:t>In 2016 the first time parallel sessions were introduced</a:t>
            </a:r>
          </a:p>
          <a:p>
            <a:r>
              <a:rPr lang="en-US" dirty="0" smtClean="0"/>
              <a:t>Since 2015 practical </a:t>
            </a:r>
            <a:r>
              <a:rPr lang="en-US" dirty="0" err="1" smtClean="0"/>
              <a:t>sessons</a:t>
            </a:r>
            <a:r>
              <a:rPr lang="en-US" dirty="0" smtClean="0"/>
              <a:t> are included (70/30; Theory/Praxis)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Overview  and Theory Basics:</a:t>
            </a:r>
          </a:p>
          <a:p>
            <a:pPr rtl="0" eaLnBrk="1" fontAlgn="b" latinLnBrk="0" hangingPunct="1"/>
            <a:r>
              <a:rPr lang="de-DE" dirty="0" err="1" smtClean="0"/>
              <a:t>Introduction</a:t>
            </a:r>
            <a:r>
              <a:rPr lang="de-DE" dirty="0" smtClean="0"/>
              <a:t>, </a:t>
            </a:r>
            <a:r>
              <a:rPr lang="de-DE" dirty="0" err="1" smtClean="0"/>
              <a:t>Maths</a:t>
            </a:r>
            <a:r>
              <a:rPr lang="de-DE" dirty="0" smtClean="0"/>
              <a:t>, </a:t>
            </a:r>
            <a:r>
              <a:rPr lang="de-DE" dirty="0" err="1" smtClean="0"/>
              <a:t>Sar</a:t>
            </a:r>
            <a:r>
              <a:rPr lang="de-DE" dirty="0" smtClean="0"/>
              <a:t> Basics (</a:t>
            </a:r>
            <a:r>
              <a:rPr lang="de-DE" dirty="0" err="1" smtClean="0"/>
              <a:t>Physics</a:t>
            </a:r>
            <a:r>
              <a:rPr lang="de-DE" dirty="0" smtClean="0"/>
              <a:t>), SAR Processing</a:t>
            </a:r>
          </a:p>
          <a:p>
            <a:pPr marL="0" indent="0" rtl="0" eaLnBrk="1" fontAlgn="b" latinLnBrk="0" hangingPunct="1">
              <a:buNone/>
            </a:pPr>
            <a:r>
              <a:rPr lang="de-DE" b="1" dirty="0" err="1" smtClean="0"/>
              <a:t>Advanced</a:t>
            </a:r>
            <a:r>
              <a:rPr lang="de-DE" b="1" dirty="0" smtClean="0"/>
              <a:t>: </a:t>
            </a:r>
            <a:endParaRPr lang="en-GB" b="1" dirty="0"/>
          </a:p>
          <a:p>
            <a:pPr rtl="0" fontAlgn="b"/>
            <a:r>
              <a:rPr lang="de-DE" dirty="0" err="1" smtClean="0"/>
              <a:t>InSAR</a:t>
            </a:r>
            <a:r>
              <a:rPr lang="de-DE" dirty="0" smtClean="0"/>
              <a:t>, </a:t>
            </a:r>
            <a:r>
              <a:rPr lang="de-DE" dirty="0" err="1" smtClean="0"/>
              <a:t>PolSAR</a:t>
            </a:r>
            <a:r>
              <a:rPr lang="de-DE" dirty="0" smtClean="0"/>
              <a:t>, Time Series</a:t>
            </a:r>
            <a:endParaRPr lang="en-GB" dirty="0" smtClean="0"/>
          </a:p>
          <a:p>
            <a:pPr marL="0" indent="0" rtl="0" fontAlgn="b">
              <a:buNone/>
            </a:pPr>
            <a:r>
              <a:rPr lang="de-DE" b="1" dirty="0" smtClean="0"/>
              <a:t>Applications</a:t>
            </a:r>
          </a:p>
          <a:p>
            <a:pPr rtl="0" eaLnBrk="1" fontAlgn="b" latinLnBrk="0" hangingPunct="1"/>
            <a:r>
              <a:rPr lang="de-DE" dirty="0" err="1" smtClean="0"/>
              <a:t>Ozeanography</a:t>
            </a:r>
            <a:r>
              <a:rPr lang="de-DE" dirty="0" smtClean="0"/>
              <a:t>, </a:t>
            </a:r>
            <a:r>
              <a:rPr lang="de-DE" dirty="0" err="1" smtClean="0"/>
              <a:t>Lithosphere</a:t>
            </a:r>
            <a:r>
              <a:rPr lang="de-DE" dirty="0" smtClean="0"/>
              <a:t>, </a:t>
            </a:r>
            <a:r>
              <a:rPr lang="de-DE" dirty="0" err="1" smtClean="0"/>
              <a:t>Anthroposphere</a:t>
            </a:r>
            <a:r>
              <a:rPr lang="de-DE" dirty="0" smtClean="0"/>
              <a:t>, </a:t>
            </a:r>
            <a:r>
              <a:rPr lang="de-DE" dirty="0" err="1" smtClean="0"/>
              <a:t>Hydrosphere</a:t>
            </a:r>
            <a:r>
              <a:rPr lang="de-DE" dirty="0" smtClean="0"/>
              <a:t>, </a:t>
            </a:r>
            <a:r>
              <a:rPr lang="de-DE" dirty="0" err="1" smtClean="0"/>
              <a:t>Biosphere</a:t>
            </a:r>
            <a:endParaRPr lang="en-GB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762000"/>
          </a:xfrm>
        </p:spPr>
        <p:txBody>
          <a:bodyPr/>
          <a:lstStyle/>
          <a:p>
            <a:pPr algn="ctr"/>
            <a:r>
              <a:rPr lang="de-DE" dirty="0" smtClean="0"/>
              <a:t>SAR EDU Summerschools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305" y="1143000"/>
            <a:ext cx="1242695" cy="1203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9850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Presenter Guidance</a:t>
            </a:r>
          </a:p>
          <a:p>
            <a:r>
              <a:rPr lang="en-US" sz="1800" dirty="0"/>
              <a:t>Note the time allocated for your topic and match the number of slides accordingly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For the Agency, WG, GEO presentations (Agency numbers 6 – 22):</a:t>
            </a:r>
            <a:endParaRPr lang="en-US" sz="1800" dirty="0"/>
          </a:p>
          <a:p>
            <a:pPr lvl="1"/>
            <a:r>
              <a:rPr lang="en-US" sz="1800" dirty="0" smtClean="0"/>
              <a:t>Summarize 2016 accomplishments</a:t>
            </a:r>
          </a:p>
          <a:p>
            <a:pPr lvl="2"/>
            <a:r>
              <a:rPr lang="en-US" sz="1800" dirty="0" smtClean="0"/>
              <a:t>In capacity building for your agency</a:t>
            </a:r>
          </a:p>
          <a:p>
            <a:pPr lvl="2"/>
            <a:r>
              <a:rPr lang="en-US" sz="1800" dirty="0" smtClean="0"/>
              <a:t>In capacity building as a contribution to </a:t>
            </a:r>
            <a:r>
              <a:rPr lang="en-US" sz="1800" dirty="0" err="1" smtClean="0"/>
              <a:t>WGCapD</a:t>
            </a:r>
            <a:endParaRPr lang="en-US" sz="1800" dirty="0"/>
          </a:p>
          <a:p>
            <a:pPr lvl="1"/>
            <a:r>
              <a:rPr lang="en-US" sz="1800" dirty="0"/>
              <a:t>Summarize </a:t>
            </a:r>
            <a:r>
              <a:rPr lang="en-US" sz="1800" dirty="0" smtClean="0"/>
              <a:t>2017 accomplishments &amp; plans</a:t>
            </a:r>
            <a:endParaRPr lang="en-US" sz="1800" dirty="0"/>
          </a:p>
          <a:p>
            <a:pPr lvl="2"/>
            <a:r>
              <a:rPr lang="en-US" sz="1800" dirty="0"/>
              <a:t>In capacity building for your agency</a:t>
            </a:r>
          </a:p>
          <a:p>
            <a:pPr lvl="2"/>
            <a:r>
              <a:rPr lang="en-US" sz="1800" dirty="0"/>
              <a:t>In capacity building as a contribution to </a:t>
            </a:r>
            <a:r>
              <a:rPr lang="en-US" sz="1800" dirty="0" err="1" smtClean="0"/>
              <a:t>WGCapD</a:t>
            </a:r>
            <a:endParaRPr lang="en-US" sz="1800" dirty="0" smtClean="0"/>
          </a:p>
          <a:p>
            <a:pPr lvl="2"/>
            <a:r>
              <a:rPr lang="en-US" sz="1800" dirty="0" smtClean="0"/>
              <a:t>Please fill out schedule template also</a:t>
            </a:r>
          </a:p>
          <a:p>
            <a:pPr lvl="1"/>
            <a:r>
              <a:rPr lang="en-US" sz="1800" dirty="0"/>
              <a:t>Summarize </a:t>
            </a:r>
            <a:r>
              <a:rPr lang="en-US" sz="1800" dirty="0" smtClean="0"/>
              <a:t>2018-2019 plans (tentative schedules by quarter)</a:t>
            </a:r>
            <a:endParaRPr lang="en-US" sz="1800" dirty="0"/>
          </a:p>
          <a:p>
            <a:pPr lvl="2"/>
            <a:r>
              <a:rPr lang="en-US" sz="1800" dirty="0"/>
              <a:t>In capacity building for your agency</a:t>
            </a:r>
          </a:p>
          <a:p>
            <a:pPr lvl="2"/>
            <a:r>
              <a:rPr lang="en-US" sz="1800" dirty="0"/>
              <a:t>In capacity building as a contribution to </a:t>
            </a:r>
            <a:r>
              <a:rPr lang="en-US" sz="1800" dirty="0" err="1" smtClean="0"/>
              <a:t>WGCapD</a:t>
            </a:r>
            <a:endParaRPr lang="en-US" sz="1800" dirty="0" smtClean="0"/>
          </a:p>
          <a:p>
            <a:pPr lvl="2"/>
            <a:r>
              <a:rPr lang="en-US" sz="1800" dirty="0"/>
              <a:t>Please fill out schedule template </a:t>
            </a:r>
            <a:r>
              <a:rPr lang="en-US" sz="1800" dirty="0" smtClean="0"/>
              <a:t>also</a:t>
            </a:r>
            <a:endParaRPr lang="en-US" sz="1800" dirty="0"/>
          </a:p>
          <a:p>
            <a:r>
              <a:rPr lang="en-US" sz="1800" dirty="0"/>
              <a:t>Presentation materials should be sent to </a:t>
            </a:r>
            <a:r>
              <a:rPr lang="en-US" sz="1800" dirty="0" smtClean="0">
                <a:hlinkClick r:id="rId2"/>
              </a:rPr>
              <a:t>kim.e.holloway@nasa.gov</a:t>
            </a:r>
            <a:r>
              <a:rPr lang="en-US" sz="1800" dirty="0" smtClean="0"/>
              <a:t> no </a:t>
            </a:r>
            <a:r>
              <a:rPr lang="en-US" sz="1800" dirty="0"/>
              <a:t>later than </a:t>
            </a:r>
            <a:r>
              <a:rPr lang="en-US" sz="1800" dirty="0" smtClean="0"/>
              <a:t>Monday 20th March for </a:t>
            </a:r>
            <a:r>
              <a:rPr lang="en-US" sz="1800" dirty="0"/>
              <a:t>inclusion on the meeting website.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err="1" smtClean="0"/>
              <a:t>Participants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liked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most</a:t>
            </a:r>
            <a:r>
              <a:rPr lang="de-DE" sz="2400" b="1" dirty="0" smtClean="0"/>
              <a:t>:</a:t>
            </a:r>
          </a:p>
          <a:p>
            <a:r>
              <a:rPr lang="de-DE" dirty="0" smtClean="0"/>
              <a:t>Professional </a:t>
            </a:r>
            <a:r>
              <a:rPr lang="de-DE" dirty="0" err="1" smtClean="0"/>
              <a:t>organization</a:t>
            </a:r>
            <a:endParaRPr lang="de-DE" dirty="0" smtClean="0"/>
          </a:p>
          <a:p>
            <a:r>
              <a:rPr lang="de-DE" dirty="0" smtClean="0"/>
              <a:t>Mix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exercises</a:t>
            </a:r>
            <a:endParaRPr lang="de-DE" dirty="0" smtClean="0"/>
          </a:p>
          <a:p>
            <a:r>
              <a:rPr lang="de-DE" dirty="0" err="1" smtClean="0"/>
              <a:t>Feasible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beginners</a:t>
            </a:r>
            <a:r>
              <a:rPr lang="de-DE" dirty="0" smtClean="0"/>
              <a:t>..</a:t>
            </a:r>
          </a:p>
          <a:p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partcipants</a:t>
            </a:r>
            <a:endParaRPr lang="de-DE" dirty="0" smtClean="0"/>
          </a:p>
          <a:p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endParaRPr lang="de-DE" dirty="0" smtClean="0"/>
          </a:p>
          <a:p>
            <a:r>
              <a:rPr lang="de-DE" dirty="0"/>
              <a:t>Competence, </a:t>
            </a:r>
            <a:r>
              <a:rPr lang="de-DE" dirty="0" err="1"/>
              <a:t>enthuasimus</a:t>
            </a:r>
            <a:r>
              <a:rPr lang="de-DE" dirty="0"/>
              <a:t>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friendliy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trainers</a:t>
            </a:r>
            <a:endParaRPr lang="de-DE" dirty="0" smtClean="0"/>
          </a:p>
          <a:p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 smtClean="0"/>
          </a:p>
          <a:p>
            <a:r>
              <a:rPr lang="de-DE" dirty="0" smtClean="0"/>
              <a:t>Free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endParaRPr lang="de-D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57400" y="228600"/>
            <a:ext cx="49530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de-DE" dirty="0" smtClean="0"/>
              <a:t>SAR EDU Summerschools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8411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err="1"/>
              <a:t>I</a:t>
            </a:r>
            <a:r>
              <a:rPr lang="de-DE" sz="2400" b="1" dirty="0" err="1" smtClean="0"/>
              <a:t>mprovements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achieved</a:t>
            </a:r>
            <a:r>
              <a:rPr lang="de-DE" sz="2400" b="1" dirty="0" smtClean="0"/>
              <a:t>:</a:t>
            </a:r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BEFORE THE TRAINING</a:t>
            </a:r>
          </a:p>
          <a:p>
            <a:r>
              <a:rPr lang="de-DE" dirty="0" smtClean="0"/>
              <a:t>More Information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a </a:t>
            </a:r>
            <a:r>
              <a:rPr lang="de-DE" dirty="0" err="1" smtClean="0"/>
              <a:t>commented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cataloque</a:t>
            </a:r>
            <a:endParaRPr lang="de-DE" dirty="0" smtClean="0"/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material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prepare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endParaRPr lang="de-DE" dirty="0" smtClean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pre-knowledge</a:t>
            </a:r>
            <a:r>
              <a:rPr lang="de-DE" dirty="0"/>
              <a:t> was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,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DURING THE TRAINING</a:t>
            </a:r>
            <a:endParaRPr lang="de-DE" b="1" dirty="0"/>
          </a:p>
          <a:p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coordination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trainers</a:t>
            </a:r>
            <a:endParaRPr lang="de-DE" dirty="0" smtClean="0"/>
          </a:p>
          <a:p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 smtClean="0"/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trainers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exercises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Feedback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Applicability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aquired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: </a:t>
            </a:r>
            <a:r>
              <a:rPr lang="de-DE" dirty="0" err="1" smtClean="0"/>
              <a:t>About</a:t>
            </a:r>
            <a:r>
              <a:rPr lang="de-DE" dirty="0" smtClean="0"/>
              <a:t> half </a:t>
            </a:r>
            <a:r>
              <a:rPr lang="de-DE" dirty="0" err="1" smtClean="0"/>
              <a:t>respond</a:t>
            </a:r>
            <a:r>
              <a:rPr lang="de-DE" dirty="0" smtClean="0"/>
              <a:t> neutral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say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Better</a:t>
            </a:r>
            <a:r>
              <a:rPr lang="de-DE" dirty="0" err="1"/>
              <a:t>r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57400" y="228600"/>
            <a:ext cx="49530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de-DE" dirty="0" smtClean="0"/>
              <a:t>SAR EDU Summerschools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305" y="1143000"/>
            <a:ext cx="1242695" cy="1203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431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err="1"/>
              <a:t>I</a:t>
            </a:r>
            <a:r>
              <a:rPr lang="de-DE" sz="2400" b="1" dirty="0" err="1" smtClean="0"/>
              <a:t>mprovements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achieved</a:t>
            </a:r>
            <a:r>
              <a:rPr lang="de-DE" sz="2400" b="1" dirty="0" smtClean="0"/>
              <a:t>:</a:t>
            </a:r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DURING THE TRAINING</a:t>
            </a:r>
            <a:endParaRPr lang="de-DE" b="1" dirty="0"/>
          </a:p>
          <a:p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 smtClean="0"/>
          </a:p>
          <a:p>
            <a:r>
              <a:rPr lang="de-DE" dirty="0" err="1" smtClean="0"/>
              <a:t>Better</a:t>
            </a:r>
            <a:r>
              <a:rPr lang="de-DE" dirty="0" smtClean="0"/>
              <a:t> Focus on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endParaRPr lang="de-DE" dirty="0" smtClean="0"/>
          </a:p>
          <a:p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desription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in </a:t>
            </a:r>
            <a:r>
              <a:rPr lang="de-DE" dirty="0" err="1" smtClean="0"/>
              <a:t>exercise</a:t>
            </a:r>
            <a:endParaRPr lang="de-DE" dirty="0" smtClean="0"/>
          </a:p>
          <a:p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formula</a:t>
            </a:r>
            <a:r>
              <a:rPr lang="de-DE" smtClean="0"/>
              <a:t>…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trainers</a:t>
            </a:r>
            <a:endParaRPr lang="de-DE" dirty="0"/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trainers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57400" y="228600"/>
            <a:ext cx="49530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de-DE" dirty="0" smtClean="0"/>
              <a:t>SAR EDU Summerschools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305" y="1143000"/>
            <a:ext cx="1242695" cy="1203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16871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err="1"/>
              <a:t>I</a:t>
            </a:r>
            <a:r>
              <a:rPr lang="de-DE" sz="2400" b="1" dirty="0" err="1" smtClean="0"/>
              <a:t>mprovements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achieved</a:t>
            </a:r>
            <a:r>
              <a:rPr lang="de-DE" b="1" dirty="0" smtClean="0"/>
              <a:t>:</a:t>
            </a:r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AFTER THE TRAINING</a:t>
            </a:r>
          </a:p>
          <a:p>
            <a:r>
              <a:rPr lang="de-DE" dirty="0" err="1" smtClean="0"/>
              <a:t>Applicability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aquired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: </a:t>
            </a:r>
            <a:r>
              <a:rPr lang="de-DE" dirty="0" err="1" smtClean="0"/>
              <a:t>About</a:t>
            </a:r>
            <a:r>
              <a:rPr lang="de-DE" dirty="0" smtClean="0"/>
              <a:t> 50 % </a:t>
            </a:r>
            <a:r>
              <a:rPr lang="de-DE" dirty="0" err="1" smtClean="0"/>
              <a:t>respond</a:t>
            </a:r>
            <a:r>
              <a:rPr lang="de-DE" dirty="0" smtClean="0"/>
              <a:t> neutral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say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,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..</a:t>
            </a:r>
          </a:p>
          <a:p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follow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relevant material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57400" y="228600"/>
            <a:ext cx="49530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de-DE" dirty="0" smtClean="0"/>
              <a:t>SAR EDU Summerschools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305" y="1143000"/>
            <a:ext cx="1242695" cy="1203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8655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775189" y="378469"/>
            <a:ext cx="8064011" cy="266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dirty="0">
                <a:solidFill>
                  <a:schemeClr val="bg1"/>
                </a:solidFill>
              </a:rPr>
              <a:t>ESA EO training courses – evaluation summary 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CEOS </a:t>
            </a:r>
            <a:r>
              <a:rPr lang="en-GB" sz="3200" dirty="0" err="1">
                <a:solidFill>
                  <a:schemeClr val="bg1"/>
                </a:solidFill>
              </a:rPr>
              <a:t>WGCapD</a:t>
            </a:r>
            <a:r>
              <a:rPr lang="en-GB" sz="3200" dirty="0">
                <a:solidFill>
                  <a:schemeClr val="bg1"/>
                </a:solidFill>
              </a:rPr>
              <a:t> SAR workshops in Zambia and Gabon – evaluation summary 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05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599" y="228600"/>
            <a:ext cx="5907037" cy="914400"/>
          </a:xfrm>
        </p:spPr>
        <p:txBody>
          <a:bodyPr/>
          <a:lstStyle/>
          <a:p>
            <a:pPr algn="ctr"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Training Course Evaluation Cycle</a:t>
            </a:r>
          </a:p>
        </p:txBody>
      </p:sp>
      <p:sp>
        <p:nvSpPr>
          <p:cNvPr id="1039" name="Oval 24"/>
          <p:cNvSpPr>
            <a:spLocks noChangeArrowheads="1"/>
          </p:cNvSpPr>
          <p:nvPr/>
        </p:nvSpPr>
        <p:spPr bwMode="auto">
          <a:xfrm>
            <a:off x="5327650" y="4581525"/>
            <a:ext cx="1584325" cy="15843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Diagram 25"/>
          <p:cNvGrpSpPr>
            <a:grpSpLocks/>
          </p:cNvGrpSpPr>
          <p:nvPr/>
        </p:nvGrpSpPr>
        <p:grpSpPr bwMode="auto">
          <a:xfrm>
            <a:off x="1979613" y="1585913"/>
            <a:ext cx="8208962" cy="4464050"/>
            <a:chOff x="272" y="999"/>
            <a:chExt cx="5171" cy="2812"/>
          </a:xfrm>
        </p:grpSpPr>
        <p:sp>
          <p:nvSpPr>
            <p:cNvPr id="3" name="Oval 27"/>
            <p:cNvSpPr>
              <a:spLocks noChangeArrowheads="1"/>
            </p:cNvSpPr>
            <p:nvPr/>
          </p:nvSpPr>
          <p:spPr bwMode="auto">
            <a:xfrm>
              <a:off x="3198" y="1389"/>
              <a:ext cx="998" cy="99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Oval 28"/>
            <p:cNvSpPr>
              <a:spLocks noChangeArrowheads="1"/>
            </p:cNvSpPr>
            <p:nvPr/>
          </p:nvSpPr>
          <p:spPr bwMode="auto">
            <a:xfrm>
              <a:off x="1474" y="1434"/>
              <a:ext cx="998" cy="99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1948" y="1210"/>
              <a:ext cx="1818" cy="181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_s1031"/>
            <p:cNvSpPr>
              <a:spLocks noChangeArrowheads="1" noTextEdit="1"/>
            </p:cNvSpPr>
            <p:nvPr/>
          </p:nvSpPr>
          <p:spPr bwMode="auto">
            <a:xfrm rot="7200000">
              <a:off x="2196" y="1640"/>
              <a:ext cx="1817" cy="181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 rot="14400000">
              <a:off x="1700" y="1640"/>
              <a:ext cx="1817" cy="181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3355" y="1542"/>
              <a:ext cx="729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Analyse feedback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    Report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2494" y="3037"/>
              <a:ext cx="729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Apply lessons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 learnt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 Subsequent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 training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 courses 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1629" y="1543"/>
              <a:ext cx="729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Obtain feedback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 Questionnaire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>
              <a:off x="3379" y="2025"/>
              <a:ext cx="182" cy="90"/>
            </a:xfrm>
            <a:prstGeom prst="rightArrow">
              <a:avLst>
                <a:gd name="adj1" fmla="val 50000"/>
                <a:gd name="adj2" fmla="val 50556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AutoShape 36"/>
            <p:cNvSpPr>
              <a:spLocks noChangeArrowheads="1"/>
            </p:cNvSpPr>
            <p:nvPr/>
          </p:nvSpPr>
          <p:spPr bwMode="auto">
            <a:xfrm>
              <a:off x="1519" y="2025"/>
              <a:ext cx="137" cy="90"/>
            </a:xfrm>
            <a:prstGeom prst="rightArrow">
              <a:avLst>
                <a:gd name="adj1" fmla="val 50000"/>
                <a:gd name="adj2" fmla="val 38056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0" name="Rectangle 41"/>
          <p:cNvSpPr>
            <a:spLocks noChangeArrowheads="1"/>
          </p:cNvSpPr>
          <p:nvPr/>
        </p:nvSpPr>
        <p:spPr bwMode="auto">
          <a:xfrm>
            <a:off x="0" y="1916112"/>
            <a:ext cx="367268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dirty="0"/>
              <a:t>	</a:t>
            </a:r>
            <a:r>
              <a:rPr lang="en-GB" altLang="en-US" sz="1600" dirty="0"/>
              <a:t>The customer evaluation process for training courses takes the form of a </a:t>
            </a:r>
            <a:r>
              <a:rPr lang="en-GB" altLang="en-US" sz="1600" b="1" dirty="0"/>
              <a:t>cycle</a:t>
            </a:r>
            <a:r>
              <a:rPr lang="en-GB" altLang="en-US" sz="1600" dirty="0"/>
              <a:t>: </a:t>
            </a:r>
            <a:endParaRPr lang="en-GB" altLang="en-US" sz="1600" dirty="0" smtClean="0"/>
          </a:p>
          <a:p>
            <a:pPr eaLnBrk="1" hangingPunct="1">
              <a:buFontTx/>
              <a:buNone/>
            </a:pPr>
            <a:endParaRPr lang="en-GB" altLang="en-US" sz="1600" dirty="0" smtClean="0"/>
          </a:p>
          <a:p>
            <a:pPr eaLnBrk="1" hangingPunct="1">
              <a:buFontTx/>
              <a:buChar char="-"/>
            </a:pPr>
            <a:r>
              <a:rPr lang="en-GB" altLang="en-US" sz="1600" dirty="0" smtClean="0"/>
              <a:t>Feedback </a:t>
            </a:r>
            <a:r>
              <a:rPr lang="en-GB" altLang="en-US" sz="1600" dirty="0"/>
              <a:t>is </a:t>
            </a:r>
            <a:r>
              <a:rPr lang="en-GB" altLang="en-US" sz="1600" dirty="0" smtClean="0"/>
              <a:t>obtained </a:t>
            </a:r>
            <a:r>
              <a:rPr lang="en-GB" altLang="en-US" sz="1600" dirty="0"/>
              <a:t>from training course participants </a:t>
            </a:r>
            <a:r>
              <a:rPr lang="en-GB" altLang="en-US" sz="1600" dirty="0" smtClean="0"/>
              <a:t>upon completion </a:t>
            </a:r>
          </a:p>
          <a:p>
            <a:pPr eaLnBrk="1" hangingPunct="1">
              <a:buFontTx/>
              <a:buChar char="-"/>
            </a:pPr>
            <a:endParaRPr lang="en-GB" altLang="en-US" sz="1600" dirty="0" smtClean="0"/>
          </a:p>
          <a:p>
            <a:pPr eaLnBrk="1" hangingPunct="1">
              <a:buFontTx/>
              <a:buChar char="-"/>
            </a:pPr>
            <a:r>
              <a:rPr lang="en-GB" altLang="en-US" sz="1600" dirty="0"/>
              <a:t>F</a:t>
            </a:r>
            <a:r>
              <a:rPr lang="en-GB" altLang="en-US" sz="1600" dirty="0" smtClean="0"/>
              <a:t>eedback </a:t>
            </a:r>
            <a:r>
              <a:rPr lang="en-GB" altLang="en-US" sz="1600" dirty="0"/>
              <a:t>is </a:t>
            </a:r>
            <a:r>
              <a:rPr lang="en-GB" altLang="en-US" sz="1600" dirty="0" smtClean="0"/>
              <a:t>analysed </a:t>
            </a:r>
            <a:r>
              <a:rPr lang="en-GB" altLang="en-US" sz="1600" dirty="0"/>
              <a:t>and </a:t>
            </a:r>
            <a:r>
              <a:rPr lang="en-GB" altLang="en-US" sz="1600" dirty="0" smtClean="0"/>
              <a:t>summarised </a:t>
            </a:r>
          </a:p>
          <a:p>
            <a:pPr eaLnBrk="1" hangingPunct="1">
              <a:buFontTx/>
              <a:buChar char="-"/>
            </a:pPr>
            <a:endParaRPr lang="en-GB" altLang="en-US" sz="1600" dirty="0" smtClean="0"/>
          </a:p>
          <a:p>
            <a:pPr eaLnBrk="1" hangingPunct="1">
              <a:buFontTx/>
              <a:buChar char="-"/>
            </a:pPr>
            <a:r>
              <a:rPr lang="en-GB" altLang="en-US" sz="1600" dirty="0" smtClean="0"/>
              <a:t>Subsequent </a:t>
            </a:r>
            <a:r>
              <a:rPr lang="en-GB" altLang="en-US" sz="1600" dirty="0"/>
              <a:t>courses </a:t>
            </a:r>
            <a:r>
              <a:rPr lang="en-GB" altLang="en-US" sz="1600" dirty="0" smtClean="0"/>
              <a:t>are </a:t>
            </a:r>
            <a:r>
              <a:rPr lang="en-GB" altLang="en-US" sz="1600" dirty="0"/>
              <a:t>improved, taking into account the evaluation from previous </a:t>
            </a:r>
            <a:r>
              <a:rPr lang="en-GB" altLang="en-US" sz="1600" dirty="0" smtClean="0"/>
              <a:t>courses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523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88913"/>
            <a:ext cx="5943600" cy="954087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1) User feedback obtained from participants upon completion of course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417671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dirty="0" smtClean="0"/>
              <a:t>	Course participants complete </a:t>
            </a:r>
            <a:r>
              <a:rPr lang="en-GB" altLang="en-US" sz="1600" u="sng" dirty="0" smtClean="0"/>
              <a:t>feedback questionnaires </a:t>
            </a:r>
            <a:r>
              <a:rPr lang="en-GB" altLang="en-US" sz="1600" dirty="0" smtClean="0"/>
              <a:t>online at the end of a course. These questionnaires include the following: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7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altLang="en-US" sz="1400" dirty="0" smtClean="0"/>
              <a:t>Ratings on general aspects of the course</a:t>
            </a:r>
            <a:r>
              <a:rPr lang="en-GB" altLang="en-US" sz="1400" dirty="0"/>
              <a:t>:</a:t>
            </a:r>
            <a:r>
              <a:rPr lang="en-GB" altLang="en-US" sz="1400" dirty="0" smtClean="0"/>
              <a:t> </a:t>
            </a:r>
            <a:r>
              <a:rPr lang="en-GB" altLang="en-US" sz="1400" u="sng" dirty="0" smtClean="0"/>
              <a:t>overall evaluation and usefulness </a:t>
            </a:r>
            <a:r>
              <a:rPr lang="en-GB" altLang="en-US" sz="1400" dirty="0" smtClean="0"/>
              <a:t>with respect to participant’s work/study, quality of lectures and practical sessions, course duration, organisation and facilities, proportion of theory to practical.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400" u="sng" dirty="0" smtClean="0"/>
              <a:t>Ratings on individual components </a:t>
            </a:r>
            <a:r>
              <a:rPr lang="en-GB" altLang="en-US" sz="1400" dirty="0" smtClean="0"/>
              <a:t>of the training course, such as particular exercises or theory sessions.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400" u="sng" dirty="0" smtClean="0"/>
              <a:t>Specific questions</a:t>
            </a:r>
            <a:r>
              <a:rPr lang="en-GB" altLang="en-US" sz="1400" dirty="0" smtClean="0"/>
              <a:t>, e.g. related to EO data access, whether the participant intends to further use SW &amp; EO data, how the course will be of benefit to the participant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400" dirty="0" smtClean="0"/>
              <a:t>A final open question inviting participants to leave </a:t>
            </a:r>
            <a:r>
              <a:rPr lang="en-GB" altLang="en-US" sz="1400" u="sng" dirty="0"/>
              <a:t>comments and suggestions </a:t>
            </a:r>
            <a:endParaRPr lang="en-GB" altLang="en-US" sz="1400" u="sng" dirty="0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414838" y="6262469"/>
            <a:ext cx="45354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i="1"/>
              <a:t>Online evaluation questionnaire.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524000"/>
            <a:ext cx="46767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5457825" cy="865187"/>
          </a:xfrm>
        </p:spPr>
        <p:txBody>
          <a:bodyPr/>
          <a:lstStyle/>
          <a:p>
            <a:pPr algn="ctr" eaLnBrk="1" hangingPunct="1"/>
            <a:r>
              <a:rPr lang="en-GB" altLang="en-US" sz="2800" dirty="0" smtClean="0">
                <a:solidFill>
                  <a:schemeClr val="bg1"/>
                </a:solidFill>
              </a:rPr>
              <a:t>2) Analysis of feedback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85800"/>
            <a:ext cx="5497512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381375" y="6346825"/>
            <a:ext cx="5438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i="1"/>
              <a:t>Responses from all participants to each question in the evaluation questionnaire collected into an excel spreadsheet.</a:t>
            </a:r>
          </a:p>
        </p:txBody>
      </p:sp>
      <p:sp>
        <p:nvSpPr>
          <p:cNvPr id="512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3197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600" dirty="0" smtClean="0"/>
              <a:t>The responses from all participants to the questions in the questionnaire are extracted and put into an excel </a:t>
            </a:r>
            <a:r>
              <a:rPr lang="en-GB" altLang="en-US" sz="1600" dirty="0" err="1" smtClean="0"/>
              <a:t>spreadsheet</a:t>
            </a:r>
            <a:r>
              <a:rPr lang="en-GB" altLang="en-US" sz="1600" dirty="0" smtClean="0"/>
              <a:t>. Analysis is then carried out to determine the general evaluation of participants, and </a:t>
            </a:r>
            <a:r>
              <a:rPr lang="en-GB" altLang="en-US" sz="1600" u="sng" dirty="0" smtClean="0"/>
              <a:t>extract key comments and recommendations</a:t>
            </a:r>
            <a:r>
              <a:rPr lang="en-GB" alt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1762124" y="152400"/>
            <a:ext cx="3179764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3) Production of course report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64163" y="6169025"/>
            <a:ext cx="3384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i="1"/>
              <a:t>Examples of charts summarising feedback</a:t>
            </a:r>
          </a:p>
        </p:txBody>
      </p:sp>
      <p:sp>
        <p:nvSpPr>
          <p:cNvPr id="6148" name="Content Placeholder 1"/>
          <p:cNvSpPr txBox="1">
            <a:spLocks/>
          </p:cNvSpPr>
          <p:nvPr/>
        </p:nvSpPr>
        <p:spPr bwMode="auto">
          <a:xfrm>
            <a:off x="468313" y="1701800"/>
            <a:ext cx="38719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altLang="en-US" sz="1600" dirty="0"/>
              <a:t>A report is produced which provides a detailed description of the </a:t>
            </a:r>
            <a:r>
              <a:rPr lang="en-GB" altLang="en-US" sz="1600" u="sng" dirty="0"/>
              <a:t>results of the participant feedback </a:t>
            </a:r>
            <a:r>
              <a:rPr lang="en-GB" altLang="en-US" sz="1600" u="sng" dirty="0" smtClean="0"/>
              <a:t>analysis</a:t>
            </a:r>
            <a:r>
              <a:rPr lang="en-GB" altLang="en-US" sz="1600" dirty="0" smtClean="0"/>
              <a:t>, </a:t>
            </a:r>
            <a:r>
              <a:rPr lang="en-GB" altLang="en-US" sz="1600" u="sng" dirty="0" smtClean="0"/>
              <a:t>summarized in charts.</a:t>
            </a:r>
          </a:p>
          <a:p>
            <a:pPr>
              <a:buFontTx/>
              <a:buNone/>
            </a:pPr>
            <a:r>
              <a:rPr lang="en-GB" altLang="en-US" sz="1600" dirty="0" smtClean="0"/>
              <a:t>  </a:t>
            </a:r>
            <a:endParaRPr lang="en-GB" altLang="en-US" sz="1600" dirty="0"/>
          </a:p>
          <a:p>
            <a:pPr>
              <a:buFontTx/>
              <a:buNone/>
            </a:pPr>
            <a:r>
              <a:rPr lang="en-GB" altLang="en-US" sz="1600" dirty="0"/>
              <a:t>The report begins with a description of the course, including the date, duration, location, host organisation, co-organisers, target audience and course content. The report then provides a detailed analysis of the feedback reporting the common opinion regarding all questions put to the participants. It also lists the most relevant individual comments and recommendations for improvement.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24918" r="26907" b="15033"/>
          <a:stretch>
            <a:fillRect/>
          </a:stretch>
        </p:blipFill>
        <p:spPr bwMode="auto">
          <a:xfrm>
            <a:off x="4932363" y="454025"/>
            <a:ext cx="30670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8153" r="11531" b="19096"/>
          <a:stretch>
            <a:fillRect/>
          </a:stretch>
        </p:blipFill>
        <p:spPr bwMode="auto">
          <a:xfrm>
            <a:off x="4941888" y="3519488"/>
            <a:ext cx="3590925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199"/>
            <a:ext cx="5867400" cy="1087821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chemeClr val="bg1"/>
                </a:solidFill>
              </a:rPr>
              <a:t>4) Lessons learned in ESA from recent EO training events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208280" y="1417637"/>
            <a:ext cx="8839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600" dirty="0" smtClean="0"/>
              <a:t>Technological advancements have stimulated a number of changes to the way training events are organised: </a:t>
            </a:r>
            <a:r>
              <a:rPr lang="en-GB" altLang="en-US" sz="1600" u="sng" dirty="0" smtClean="0"/>
              <a:t>processing big data is a challenge</a:t>
            </a:r>
            <a:r>
              <a:rPr lang="en-GB" altLang="en-US" sz="1600" dirty="0" smtClean="0"/>
              <a:t> (difficulty in procuring adequately performing hardware)</a:t>
            </a:r>
          </a:p>
          <a:p>
            <a:pPr>
              <a:buFontTx/>
              <a:buChar char="-"/>
            </a:pPr>
            <a:endParaRPr lang="en-GB" altLang="en-US" sz="1600" dirty="0" smtClean="0"/>
          </a:p>
          <a:p>
            <a:pPr marL="0" indent="0">
              <a:buNone/>
            </a:pPr>
            <a:r>
              <a:rPr lang="en-GB" altLang="en-US" sz="1600" u="sng" dirty="0"/>
              <a:t>C</a:t>
            </a:r>
            <a:r>
              <a:rPr lang="en-GB" altLang="en-US" sz="1600" u="sng" dirty="0" smtClean="0"/>
              <a:t>loud </a:t>
            </a:r>
            <a:r>
              <a:rPr lang="en-GB" altLang="en-US" sz="1600" u="sng" dirty="0"/>
              <a:t>computing </a:t>
            </a:r>
            <a:r>
              <a:rPr lang="en-GB" altLang="en-US" sz="1600" u="sng" dirty="0" smtClean="0"/>
              <a:t>and use of virtual machines</a:t>
            </a:r>
            <a:r>
              <a:rPr lang="en-GB" altLang="en-US" sz="1600" dirty="0" smtClean="0"/>
              <a:t> via internet  for training might help. It has the following advantages:</a:t>
            </a:r>
          </a:p>
          <a:p>
            <a:pPr lvl="1">
              <a:buFontTx/>
              <a:buChar char="-"/>
            </a:pPr>
            <a:r>
              <a:rPr lang="en-GB" altLang="en-US" sz="1600" dirty="0" smtClean="0"/>
              <a:t>large quantities of data can remain on virtual machines and no need of non-disclosure agreements</a:t>
            </a:r>
          </a:p>
          <a:p>
            <a:pPr lvl="1">
              <a:buFontTx/>
              <a:buChar char="-"/>
            </a:pPr>
            <a:r>
              <a:rPr lang="en-GB" altLang="en-US" sz="1600" dirty="0" smtClean="0"/>
              <a:t>students can benefit from the increased processing power of virtual computers (high performance desktops </a:t>
            </a:r>
            <a:r>
              <a:rPr lang="en-GB" altLang="en-US" sz="1600" dirty="0"/>
              <a:t>usually not available </a:t>
            </a:r>
            <a:r>
              <a:rPr lang="en-GB" altLang="en-US" sz="1600" dirty="0" smtClean="0"/>
              <a:t>at the location of the training)</a:t>
            </a:r>
          </a:p>
          <a:p>
            <a:pPr lvl="1">
              <a:buFontTx/>
              <a:buChar char="-"/>
            </a:pPr>
            <a:r>
              <a:rPr lang="en-GB" altLang="en-US" sz="1600" dirty="0" smtClean="0"/>
              <a:t>lecturers can connect remotely to these virtual computers prior to the course for testing </a:t>
            </a:r>
          </a:p>
          <a:p>
            <a:pPr lvl="1">
              <a:buFontTx/>
              <a:buChar char="-"/>
            </a:pPr>
            <a:endParaRPr lang="en-GB" altLang="en-US" sz="1600" dirty="0" smtClean="0"/>
          </a:p>
          <a:p>
            <a:pPr marL="0" indent="0">
              <a:buNone/>
            </a:pPr>
            <a:r>
              <a:rPr lang="en-GB" altLang="en-US" sz="1600" dirty="0" smtClean="0"/>
              <a:t>In practice however, a number of problems can be encountered with virtual machines: problems with internet connection (good access needed), refresh. This might be a problem in some countries. </a:t>
            </a:r>
          </a:p>
          <a:p>
            <a:pPr marL="0" indent="0">
              <a:buNone/>
            </a:pPr>
            <a:r>
              <a:rPr lang="en-GB" altLang="en-US" sz="1600" dirty="0" smtClean="0"/>
              <a:t>For the recent CEOS </a:t>
            </a:r>
            <a:r>
              <a:rPr lang="en-GB" altLang="en-US" sz="1600" dirty="0" err="1" smtClean="0"/>
              <a:t>WGCapD</a:t>
            </a:r>
            <a:r>
              <a:rPr lang="en-GB" altLang="en-US" sz="1600" dirty="0" smtClean="0"/>
              <a:t> trainings </a:t>
            </a:r>
            <a:r>
              <a:rPr lang="en-GB" altLang="en-US" sz="1600" u="sng" dirty="0" smtClean="0"/>
              <a:t>in Zambia </a:t>
            </a:r>
            <a:r>
              <a:rPr lang="en-GB" altLang="en-US" sz="1600" dirty="0" smtClean="0"/>
              <a:t>(October 2016) </a:t>
            </a:r>
            <a:r>
              <a:rPr lang="en-GB" altLang="en-US" sz="1600" u="sng" dirty="0" smtClean="0"/>
              <a:t>and Gabon </a:t>
            </a:r>
            <a:r>
              <a:rPr lang="en-GB" altLang="en-US" sz="1600" dirty="0" smtClean="0"/>
              <a:t>(February 2017) the inadequate speed of the internet connection in both cases </a:t>
            </a:r>
            <a:r>
              <a:rPr lang="en-GB" altLang="en-US" sz="1600" u="sng" dirty="0" smtClean="0"/>
              <a:t>would not have permitted the use of virtual machines.</a:t>
            </a:r>
          </a:p>
          <a:p>
            <a:pPr marL="0" indent="0">
              <a:buFontTx/>
              <a:buNone/>
            </a:pPr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293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OBJECTIVE</a:t>
            </a:r>
            <a:endParaRPr lang="en-ZA" b="1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Lessoned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2235200"/>
            <a:ext cx="8305800" cy="1041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ZA" dirty="0"/>
              <a:t>B</a:t>
            </a:r>
            <a:r>
              <a:rPr lang="en-ZA" dirty="0" smtClean="0"/>
              <a:t>ridging </a:t>
            </a:r>
            <a:r>
              <a:rPr lang="en-ZA" dirty="0"/>
              <a:t>the gap </a:t>
            </a:r>
            <a:r>
              <a:rPr lang="en-ZA" dirty="0" smtClean="0"/>
              <a:t>between Optical and SAR processing</a:t>
            </a:r>
            <a:r>
              <a:rPr lang="en-ZA" dirty="0"/>
              <a:t>, especially in </a:t>
            </a:r>
            <a:r>
              <a:rPr lang="en-ZA" dirty="0" smtClean="0"/>
              <a:t>developing countries.</a:t>
            </a:r>
            <a:endParaRPr lang="en-ZA" dirty="0"/>
          </a:p>
        </p:txBody>
      </p:sp>
      <p:pic>
        <p:nvPicPr>
          <p:cNvPr id="1026" name="Picture 2" descr="Image result for sentinel 1 satel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242">
            <a:off x="6663172" y="2584169"/>
            <a:ext cx="2362200" cy="1937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54" y="3498973"/>
            <a:ext cx="1977520" cy="176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90354"/>
            <a:ext cx="1967636" cy="173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54129"/>
            <a:ext cx="1812925" cy="1634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1718242" cy="152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61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199"/>
            <a:ext cx="5867400" cy="1087821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chemeClr val="bg1"/>
                </a:solidFill>
              </a:rPr>
              <a:t>4) Lessons learned in ESA from recent EO training events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 dirty="0" smtClean="0"/>
              <a:t>In particular, the </a:t>
            </a:r>
            <a:r>
              <a:rPr lang="en-GB" altLang="en-US" sz="1800" u="sng" dirty="0" smtClean="0"/>
              <a:t>availability of Sentinel data brings the need for changes in training</a:t>
            </a:r>
            <a:r>
              <a:rPr lang="en-GB" altLang="en-US" sz="1800" dirty="0" smtClean="0"/>
              <a:t>:</a:t>
            </a:r>
          </a:p>
          <a:p>
            <a:pPr marL="0" indent="0">
              <a:buFontTx/>
              <a:buNone/>
            </a:pPr>
            <a:endParaRPr lang="en-GB" altLang="en-US" sz="1800" dirty="0" smtClean="0"/>
          </a:p>
          <a:p>
            <a:pPr>
              <a:buFontTx/>
              <a:buChar char="-"/>
            </a:pPr>
            <a:r>
              <a:rPr lang="en-GB" altLang="en-US" sz="1800" dirty="0" smtClean="0"/>
              <a:t>easier data access freely and directly online from the </a:t>
            </a:r>
            <a:r>
              <a:rPr lang="en-GB" altLang="en-US" sz="1800" dirty="0"/>
              <a:t>Sentinels Scientific Data </a:t>
            </a:r>
            <a:r>
              <a:rPr lang="en-GB" altLang="en-US" sz="1800" dirty="0" smtClean="0"/>
              <a:t>Hub (possibly, in the form of tiles)</a:t>
            </a:r>
          </a:p>
          <a:p>
            <a:pPr>
              <a:buFontTx/>
              <a:buChar char="-"/>
            </a:pPr>
            <a:r>
              <a:rPr lang="en-GB" altLang="en-US" sz="1800" dirty="0" smtClean="0"/>
              <a:t>enormous increase in the requests for training</a:t>
            </a:r>
          </a:p>
          <a:p>
            <a:pPr>
              <a:buFontTx/>
              <a:buChar char="-"/>
            </a:pPr>
            <a:r>
              <a:rPr lang="en-GB" altLang="en-US" sz="1800" dirty="0" smtClean="0"/>
              <a:t>more efficient methods of training needed that do not require face to face tuition, including MOOCs (Massive Open Online Courses) and webinars</a:t>
            </a:r>
          </a:p>
        </p:txBody>
      </p:sp>
    </p:spTree>
    <p:extLst>
      <p:ext uri="{BB962C8B-B14F-4D97-AF65-F5344CB8AC3E}">
        <p14:creationId xmlns:p14="http://schemas.microsoft.com/office/powerpoint/2010/main" val="12882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8287"/>
            <a:ext cx="5076825" cy="4405313"/>
          </a:xfrm>
        </p:spPr>
        <p:txBody>
          <a:bodyPr/>
          <a:lstStyle/>
          <a:p>
            <a:pPr eaLnBrk="1" hangingPunct="1"/>
            <a:r>
              <a:rPr lang="en-GB" altLang="en-US" sz="1800" dirty="0" smtClean="0"/>
              <a:t>In the period 2009 to the present there were 60 EO educational trainings organised by ESA/EOP-SA (on average 7 per year, but increasing since 2015).</a:t>
            </a:r>
          </a:p>
          <a:p>
            <a:pPr eaLnBrk="1" hangingPunct="1"/>
            <a:r>
              <a:rPr lang="en-GB" altLang="en-US" sz="1800" dirty="0" smtClean="0"/>
              <a:t>The number of participants per course varies, but a rough estimate is around 30 participants per course.</a:t>
            </a:r>
          </a:p>
          <a:p>
            <a:pPr eaLnBrk="1" hangingPunct="1"/>
            <a:r>
              <a:rPr lang="en-GB" altLang="en-US" sz="1800" dirty="0" smtClean="0"/>
              <a:t>Training courses are published online and can be accessed via </a:t>
            </a:r>
            <a:r>
              <a:rPr lang="en-GB" altLang="en-US" sz="1800" dirty="0" smtClean="0">
                <a:hlinkClick r:id="rId2"/>
              </a:rPr>
              <a:t>https://earth.esa.int/web/guest/eo-education-and-training</a:t>
            </a:r>
            <a:endParaRPr lang="en-GB" altLang="en-US" sz="1800" dirty="0" smtClean="0"/>
          </a:p>
          <a:p>
            <a:pPr eaLnBrk="1" hangingPunct="1"/>
            <a:r>
              <a:rPr lang="en-GB" altLang="en-US" sz="1800" dirty="0" smtClean="0"/>
              <a:t>Feedback is completed online, analysed and summarised in a report for each training course.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0"/>
            <a:ext cx="3200401" cy="1143000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chemeClr val="bg1"/>
                </a:solidFill>
              </a:rPr>
              <a:t>Quantity of User Feedback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6493" r="30977" b="8446"/>
          <a:stretch>
            <a:fillRect/>
          </a:stretch>
        </p:blipFill>
        <p:spPr bwMode="auto">
          <a:xfrm>
            <a:off x="5076825" y="103188"/>
            <a:ext cx="3967163" cy="67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91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1" y="76200"/>
            <a:ext cx="5745161" cy="10668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2400" dirty="0" smtClean="0">
                <a:solidFill>
                  <a:schemeClr val="bg1"/>
                </a:solidFill>
              </a:rPr>
              <a:t>EO Training Activities organised in 2016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428782" cy="5715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altLang="en-US" sz="1400" dirty="0" smtClean="0"/>
              <a:t>In 2016 the following EO training activities were </a:t>
            </a:r>
            <a:r>
              <a:rPr lang="en-GB" altLang="en-US" sz="1400" dirty="0"/>
              <a:t>organized by </a:t>
            </a:r>
            <a:r>
              <a:rPr lang="en-GB" altLang="en-US" sz="1400" dirty="0" smtClean="0"/>
              <a:t>ESA/EOP-SA. These were delivered to participants at different levels (from secondary school to post-graduate and operational users):</a:t>
            </a: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SAR training provided at SELPER symposium in Argentina, November.</a:t>
            </a: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CEOS </a:t>
            </a:r>
            <a:r>
              <a:rPr lang="en-US" altLang="en-US" sz="1300" i="1" dirty="0" err="1" smtClean="0">
                <a:solidFill>
                  <a:srgbClr val="0066FF"/>
                </a:solidFill>
              </a:rPr>
              <a:t>WGCapD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 SAR training in Zambia, October</a:t>
            </a: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SAR training course at university level for members of ECS (</a:t>
            </a:r>
            <a:r>
              <a:rPr lang="en-US" altLang="en-US" sz="1300" i="1" dirty="0">
                <a:solidFill>
                  <a:srgbClr val="0066FF"/>
                </a:solidFill>
              </a:rPr>
              <a:t>E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uropean Cooperating States), Latvia, September.</a:t>
            </a:r>
          </a:p>
          <a:p>
            <a:pPr>
              <a:defRPr/>
            </a:pPr>
            <a:r>
              <a:rPr lang="en-US" altLang="en-US" sz="1300" i="1" dirty="0">
                <a:solidFill>
                  <a:srgbClr val="0066FF"/>
                </a:solidFill>
              </a:rPr>
              <a:t>TAT (Trans-Atlantic Training) course on EO delivered in 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Slovakia, in July.</a:t>
            </a: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ESA software training </a:t>
            </a:r>
            <a:r>
              <a:rPr lang="en-US" altLang="en-US" sz="1300" i="1" dirty="0">
                <a:solidFill>
                  <a:srgbClr val="0066FF"/>
                </a:solidFill>
              </a:rPr>
              <a:t>during </a:t>
            </a:r>
            <a:r>
              <a:rPr lang="en-US" altLang="en-US" sz="1300" i="1" dirty="0" err="1" smtClean="0">
                <a:solidFill>
                  <a:srgbClr val="0066FF"/>
                </a:solidFill>
              </a:rPr>
              <a:t>EARSeL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 </a:t>
            </a:r>
            <a:r>
              <a:rPr lang="en-US" altLang="en-US" sz="1300" i="1" dirty="0">
                <a:solidFill>
                  <a:srgbClr val="0066FF"/>
                </a:solidFill>
              </a:rPr>
              <a:t>(European Association of Remote Sensing Laboratories) 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symposium and YSD (Young </a:t>
            </a:r>
            <a:r>
              <a:rPr lang="en-US" altLang="en-US" sz="1300" i="1" dirty="0" err="1" smtClean="0">
                <a:solidFill>
                  <a:srgbClr val="0066FF"/>
                </a:solidFill>
              </a:rPr>
              <a:t>Sceintist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 Days) in Germany, June.</a:t>
            </a:r>
          </a:p>
          <a:p>
            <a:pPr>
              <a:defRPr/>
            </a:pPr>
            <a:r>
              <a:rPr lang="en-US" altLang="en-US" sz="1300" i="1" dirty="0" err="1" smtClean="0">
                <a:solidFill>
                  <a:srgbClr val="0066FF"/>
                </a:solidFill>
              </a:rPr>
              <a:t>EARSeL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 training on remote sensing for cultural heritage applications, China, June.</a:t>
            </a:r>
            <a:endParaRPr lang="en-US" altLang="en-US" sz="1300" i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en-US" sz="1300" i="1" dirty="0">
                <a:solidFill>
                  <a:srgbClr val="0066FF"/>
                </a:solidFill>
              </a:rPr>
              <a:t>SAR training course at university level for members of ECS (European Cooperating States), 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Bulgaria, May-June.</a:t>
            </a:r>
          </a:p>
          <a:p>
            <a:pPr>
              <a:defRPr/>
            </a:pPr>
            <a:r>
              <a:rPr lang="en-US" altLang="en-US" sz="1300" i="1" dirty="0">
                <a:solidFill>
                  <a:srgbClr val="0066FF"/>
                </a:solidFill>
              </a:rPr>
              <a:t>Demonstration and outreach sessions delivered to the general public and to school classes during the Meteorological and Climate 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Forum in France, </a:t>
            </a:r>
            <a:r>
              <a:rPr lang="en-US" altLang="en-US" sz="1300" i="1" dirty="0">
                <a:solidFill>
                  <a:srgbClr val="0066FF"/>
                </a:solidFill>
              </a:rPr>
              <a:t>in 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May.</a:t>
            </a:r>
            <a:endParaRPr lang="en-US" altLang="en-US" sz="1300" i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ESA Living Planet Symposium, School Lab</a:t>
            </a:r>
            <a:r>
              <a:rPr lang="en-US" altLang="en-US" sz="1300" i="1" dirty="0">
                <a:solidFill>
                  <a:srgbClr val="0066FF"/>
                </a:solidFill>
              </a:rPr>
              <a:t>.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 </a:t>
            </a:r>
            <a:r>
              <a:rPr lang="en-US" altLang="en-US" sz="1300" i="1" dirty="0">
                <a:solidFill>
                  <a:srgbClr val="0066FF"/>
                </a:solidFill>
              </a:rPr>
              <a:t>EO outreach and educational activities to primary and secondary school </a:t>
            </a:r>
            <a:r>
              <a:rPr lang="en-US" altLang="en-US" sz="1300" i="1" dirty="0" smtClean="0">
                <a:solidFill>
                  <a:srgbClr val="0066FF"/>
                </a:solidFill>
              </a:rPr>
              <a:t>children. Czech Republic, May.</a:t>
            </a: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EO outreach and educational activities to primary and secondary school children during a week of open days at ESA/ESRIN, Italy, March.</a:t>
            </a:r>
          </a:p>
          <a:p>
            <a:pPr>
              <a:defRPr/>
            </a:pPr>
            <a:r>
              <a:rPr lang="en-US" altLang="en-US" sz="1300" i="1" dirty="0" smtClean="0">
                <a:solidFill>
                  <a:srgbClr val="0066FF"/>
                </a:solidFill>
              </a:rPr>
              <a:t>ESA Copernicus training, Malta. Training on various applications of Sentinel data to researchers and operational users in Malta. February.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t="8750" r="32274" b="15938"/>
          <a:stretch/>
        </p:blipFill>
        <p:spPr bwMode="auto">
          <a:xfrm>
            <a:off x="6428782" y="1143000"/>
            <a:ext cx="271521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1143000"/>
          </a:xfrm>
        </p:spPr>
        <p:txBody>
          <a:bodyPr/>
          <a:lstStyle/>
          <a:p>
            <a:r>
              <a:rPr lang="en-GB" sz="2400" dirty="0" smtClean="0"/>
              <a:t>Feedback summary from CEOS </a:t>
            </a:r>
            <a:r>
              <a:rPr lang="en-GB" sz="2400" dirty="0" err="1" smtClean="0"/>
              <a:t>WGCapD</a:t>
            </a:r>
            <a:r>
              <a:rPr lang="en-GB" sz="2400" dirty="0" smtClean="0"/>
              <a:t> SAR training in Zambia </a:t>
            </a:r>
            <a:r>
              <a:rPr lang="en-GB" sz="2400" dirty="0"/>
              <a:t>&amp;</a:t>
            </a:r>
            <a:r>
              <a:rPr lang="en-GB" sz="2400" dirty="0" smtClean="0"/>
              <a:t> Gabon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525963"/>
          </a:xfrm>
        </p:spPr>
        <p:txBody>
          <a:bodyPr/>
          <a:lstStyle/>
          <a:p>
            <a:r>
              <a:rPr lang="en-GB" dirty="0" smtClean="0"/>
              <a:t>Language needs to be consistent: all participants should be fluent in the </a:t>
            </a:r>
            <a:r>
              <a:rPr lang="en-GB" u="sng" dirty="0" smtClean="0"/>
              <a:t>same language</a:t>
            </a:r>
            <a:r>
              <a:rPr lang="en-GB" dirty="0" smtClean="0"/>
              <a:t>, with trainers selected accordingly.</a:t>
            </a:r>
          </a:p>
          <a:p>
            <a:r>
              <a:rPr lang="en-GB" dirty="0" smtClean="0"/>
              <a:t>Avoid too much </a:t>
            </a:r>
            <a:r>
              <a:rPr lang="en-GB" u="sng" dirty="0" smtClean="0"/>
              <a:t>mathematical detail</a:t>
            </a:r>
            <a:r>
              <a:rPr lang="en-GB" dirty="0" smtClean="0"/>
              <a:t>. </a:t>
            </a:r>
          </a:p>
          <a:p>
            <a:r>
              <a:rPr lang="en-GB" dirty="0" smtClean="0"/>
              <a:t>MORE TIME FOR PRACTICAL SESSIONS! Software processing always requires much time, patience and repetition. </a:t>
            </a:r>
            <a:r>
              <a:rPr lang="en-GB" u="sng" dirty="0" smtClean="0"/>
              <a:t>Much more time for </a:t>
            </a:r>
            <a:r>
              <a:rPr lang="en-GB" u="sng" dirty="0" err="1" smtClean="0"/>
              <a:t>practicals</a:t>
            </a:r>
            <a:r>
              <a:rPr lang="en-GB" u="sng" dirty="0" smtClean="0"/>
              <a:t> </a:t>
            </a:r>
            <a:r>
              <a:rPr lang="en-GB" dirty="0" smtClean="0"/>
              <a:t>has been </a:t>
            </a:r>
            <a:r>
              <a:rPr lang="en-GB" u="sng" dirty="0" smtClean="0"/>
              <a:t>requested by the large majority of participants</a:t>
            </a:r>
            <a:r>
              <a:rPr lang="en-GB" dirty="0" smtClean="0"/>
              <a:t>! </a:t>
            </a:r>
          </a:p>
          <a:p>
            <a:r>
              <a:rPr lang="en-GB" u="sng" dirty="0" smtClean="0"/>
              <a:t>The actual performances of </a:t>
            </a:r>
            <a:r>
              <a:rPr lang="en-GB" u="sng" dirty="0"/>
              <a:t>host computers </a:t>
            </a:r>
            <a:r>
              <a:rPr lang="en-GB" u="sng" dirty="0" smtClean="0"/>
              <a:t>should be taken into account in advance by teachers </a:t>
            </a:r>
            <a:r>
              <a:rPr lang="en-GB" dirty="0" smtClean="0"/>
              <a:t>(very small datasets need to be used for low performance computers).</a:t>
            </a:r>
          </a:p>
          <a:p>
            <a:r>
              <a:rPr lang="en-GB" dirty="0" smtClean="0"/>
              <a:t>Can we afford some </a:t>
            </a:r>
            <a:r>
              <a:rPr lang="en-GB" u="sng" dirty="0" smtClean="0"/>
              <a:t>follow-up</a:t>
            </a:r>
            <a:r>
              <a:rPr lang="en-GB" dirty="0" smtClean="0"/>
              <a:t> after training, since also requested in the feedback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8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8" name="Picture 4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20" y="2209800"/>
            <a:ext cx="5540993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12" y="2093550"/>
            <a:ext cx="6470887" cy="36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5967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8" name="Picture 4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20" y="2209800"/>
            <a:ext cx="5540993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12" y="2093550"/>
            <a:ext cx="6470887" cy="36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605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2000" b="1" dirty="0" smtClean="0">
                <a:solidFill>
                  <a:srgbClr val="FFFF00"/>
                </a:solidFill>
              </a:rPr>
              <a:t>ZAMBIA</a:t>
            </a:r>
            <a:endParaRPr lang="en-ZA" sz="2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5300" y="1371600"/>
            <a:ext cx="7924800" cy="4241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ZA" b="1" dirty="0" smtClean="0"/>
              <a:t>DATE:</a:t>
            </a:r>
            <a:r>
              <a:rPr lang="en-ZA" dirty="0" smtClean="0"/>
              <a:t>10 – 14 October 2016</a:t>
            </a:r>
          </a:p>
          <a:p>
            <a:pPr defTabSz="914400"/>
            <a:r>
              <a:rPr lang="en-ZA" b="1" dirty="0" smtClean="0"/>
              <a:t>VENUE: </a:t>
            </a:r>
            <a:r>
              <a:rPr lang="en-ZA" dirty="0" smtClean="0"/>
              <a:t>University of Zambia</a:t>
            </a:r>
          </a:p>
          <a:p>
            <a:pPr defTabSz="914400"/>
            <a:r>
              <a:rPr lang="en-ZA" b="1" dirty="0" smtClean="0"/>
              <a:t>PARTICIPANTS: </a:t>
            </a:r>
            <a:r>
              <a:rPr lang="en-ZA" dirty="0" smtClean="0"/>
              <a:t>12</a:t>
            </a:r>
            <a:r>
              <a:rPr lang="en-ZA" b="1" dirty="0" smtClean="0"/>
              <a:t> </a:t>
            </a:r>
            <a:r>
              <a:rPr lang="en-ZA" dirty="0" smtClean="0"/>
              <a:t>(</a:t>
            </a:r>
            <a:r>
              <a:rPr lang="en-ZA" sz="1600" dirty="0" smtClean="0"/>
              <a:t>33% females</a:t>
            </a:r>
            <a:r>
              <a:rPr lang="en-ZA" dirty="0" smtClean="0"/>
              <a:t>)</a:t>
            </a:r>
          </a:p>
          <a:p>
            <a:pPr defTabSz="914400"/>
            <a:r>
              <a:rPr lang="en-ZA" b="1" dirty="0" smtClean="0"/>
              <a:t>REGION: </a:t>
            </a:r>
            <a:r>
              <a:rPr lang="en-ZA" dirty="0" smtClean="0"/>
              <a:t>Southern Africa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60699"/>
            <a:ext cx="7010400" cy="37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41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Lessons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258236" y="1295400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BANNER</a:t>
            </a:r>
            <a:endParaRPr lang="en-ZA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6" y="1981200"/>
            <a:ext cx="870970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13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Lessons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14574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258236" y="1295400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SPONSORS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1325946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2000" b="1" dirty="0" smtClean="0">
                <a:solidFill>
                  <a:srgbClr val="FFFF00"/>
                </a:solidFill>
              </a:rPr>
              <a:t>PRETORIA</a:t>
            </a:r>
            <a:endParaRPr lang="en-ZA" sz="2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5300" y="1371600"/>
            <a:ext cx="7924800" cy="4241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ZA" b="1" dirty="0" smtClean="0"/>
              <a:t>DATE:</a:t>
            </a:r>
            <a:r>
              <a:rPr lang="en-ZA" dirty="0" smtClean="0"/>
              <a:t>20 – 26 January 2017</a:t>
            </a:r>
          </a:p>
          <a:p>
            <a:pPr defTabSz="914400"/>
            <a:r>
              <a:rPr lang="en-ZA" b="1" dirty="0" smtClean="0"/>
              <a:t>VENUE: </a:t>
            </a:r>
            <a:r>
              <a:rPr lang="en-ZA" dirty="0" smtClean="0"/>
              <a:t>Pretoria, SANSA</a:t>
            </a:r>
          </a:p>
          <a:p>
            <a:pPr defTabSz="914400"/>
            <a:r>
              <a:rPr lang="en-ZA" b="1" dirty="0" smtClean="0"/>
              <a:t>PARTICIPANTS: </a:t>
            </a:r>
            <a:r>
              <a:rPr lang="en-ZA" dirty="0" smtClean="0"/>
              <a:t>13</a:t>
            </a:r>
            <a:r>
              <a:rPr lang="en-ZA" b="1" dirty="0" smtClean="0"/>
              <a:t> </a:t>
            </a:r>
            <a:r>
              <a:rPr lang="en-ZA" dirty="0" smtClean="0"/>
              <a:t>(</a:t>
            </a:r>
            <a:r>
              <a:rPr lang="en-ZA" sz="1600" dirty="0" smtClean="0"/>
              <a:t>23% females</a:t>
            </a:r>
            <a:r>
              <a:rPr lang="en-ZA" dirty="0" smtClean="0"/>
              <a:t>)</a:t>
            </a:r>
          </a:p>
          <a:p>
            <a:pPr defTabSz="914400"/>
            <a:r>
              <a:rPr lang="en-ZA" b="1" dirty="0" smtClean="0"/>
              <a:t>REGION: </a:t>
            </a:r>
            <a:r>
              <a:rPr lang="en-ZA" dirty="0" smtClean="0"/>
              <a:t>Southern Africa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3508" b="17363"/>
          <a:stretch/>
        </p:blipFill>
        <p:spPr>
          <a:xfrm>
            <a:off x="1219200" y="31242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81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1600" b="1" dirty="0" smtClean="0">
                <a:solidFill>
                  <a:srgbClr val="FFFF00"/>
                </a:solidFill>
              </a:rPr>
              <a:t>Lessons learned</a:t>
            </a:r>
            <a:endParaRPr lang="en-ZA" sz="16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258236" y="1295400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SPONSORS</a:t>
            </a:r>
            <a:endParaRPr lang="en-ZA" b="1" dirty="0"/>
          </a:p>
        </p:txBody>
      </p:sp>
      <p:pic>
        <p:nvPicPr>
          <p:cNvPr id="5122" name="Picture 2" descr="Image result for JI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048000" cy="29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NSA Header ma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3"/>
          <a:stretch/>
        </p:blipFill>
        <p:spPr bwMode="auto">
          <a:xfrm>
            <a:off x="381000" y="2580941"/>
            <a:ext cx="4687328" cy="17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290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l"/>
            <a:r>
              <a:rPr lang="en-ZA" dirty="0" smtClean="0"/>
              <a:t>SAR Training Workshops</a:t>
            </a:r>
          </a:p>
          <a:p>
            <a:pPr algn="l"/>
            <a:r>
              <a:rPr lang="en-ZA" sz="2000" b="1" dirty="0" smtClean="0">
                <a:solidFill>
                  <a:srgbClr val="FFFF00"/>
                </a:solidFill>
              </a:rPr>
              <a:t>PRETORIA</a:t>
            </a:r>
            <a:endParaRPr lang="en-ZA" sz="2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5300" y="1371600"/>
            <a:ext cx="7924800" cy="4241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ZA" b="1" dirty="0" smtClean="0"/>
              <a:t>DATE:</a:t>
            </a:r>
            <a:r>
              <a:rPr lang="en-ZA" dirty="0" smtClean="0"/>
              <a:t>20 – 24 February 2017</a:t>
            </a:r>
          </a:p>
          <a:p>
            <a:pPr defTabSz="914400"/>
            <a:r>
              <a:rPr lang="en-ZA" b="1" dirty="0" smtClean="0"/>
              <a:t>VENUE: </a:t>
            </a:r>
            <a:r>
              <a:rPr lang="en-ZA" dirty="0" smtClean="0"/>
              <a:t>Libreville, AGEOS</a:t>
            </a:r>
          </a:p>
          <a:p>
            <a:pPr defTabSz="914400"/>
            <a:r>
              <a:rPr lang="en-ZA" b="1" dirty="0" smtClean="0"/>
              <a:t>PARTICIPANTS: </a:t>
            </a:r>
            <a:r>
              <a:rPr lang="en-ZA" dirty="0" smtClean="0"/>
              <a:t>23</a:t>
            </a:r>
            <a:r>
              <a:rPr lang="en-ZA" b="1" dirty="0" smtClean="0"/>
              <a:t> </a:t>
            </a:r>
            <a:r>
              <a:rPr lang="en-ZA" dirty="0" smtClean="0"/>
              <a:t>(</a:t>
            </a:r>
            <a:r>
              <a:rPr lang="en-ZA" sz="1600" dirty="0" smtClean="0"/>
              <a:t>26% females</a:t>
            </a:r>
            <a:r>
              <a:rPr lang="en-ZA" dirty="0" smtClean="0"/>
              <a:t>)</a:t>
            </a:r>
          </a:p>
          <a:p>
            <a:pPr defTabSz="914400"/>
            <a:r>
              <a:rPr lang="en-ZA" b="1" dirty="0" smtClean="0"/>
              <a:t>REGION: </a:t>
            </a:r>
            <a:r>
              <a:rPr lang="en-ZA" dirty="0" smtClean="0"/>
              <a:t>Western &amp; Norther Africa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27716" r="10525" b="18181"/>
          <a:stretch/>
        </p:blipFill>
        <p:spPr bwMode="auto">
          <a:xfrm>
            <a:off x="1098232" y="3048000"/>
            <a:ext cx="6718935" cy="3495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2360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1853</Words>
  <Application>Microsoft Office PowerPoint</Application>
  <PresentationFormat>Bildschirmpräsentation (4:3)</PresentationFormat>
  <Paragraphs>276</Paragraphs>
  <Slides>35</Slides>
  <Notes>0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Default</vt:lpstr>
      <vt:lpstr>SAR Training Workshops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DLR EO training courses – evaluation summary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ESA EO training courses – evaluation summary    CEOS WGCapD SAR workshops in Zambia and Gabon – evaluation summary </vt:lpstr>
      <vt:lpstr>Training Course Evaluation Cycle</vt:lpstr>
      <vt:lpstr>1) User feedback obtained from participants upon completion of course</vt:lpstr>
      <vt:lpstr>2) Analysis of feedback</vt:lpstr>
      <vt:lpstr>PowerPoint-Präsentation</vt:lpstr>
      <vt:lpstr>4) Lessons learned in ESA from recent EO training events</vt:lpstr>
      <vt:lpstr>4) Lessons learned in ESA from recent EO training events</vt:lpstr>
      <vt:lpstr>Quantity of User Feedback</vt:lpstr>
      <vt:lpstr>EO Training Activities organised in 2016</vt:lpstr>
      <vt:lpstr>Feedback summary from CEOS WGCapD SAR training in Zambia &amp; Gabon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Bock, Michael (RD-RE )</cp:lastModifiedBy>
  <cp:revision>52</cp:revision>
  <dcterms:modified xsi:type="dcterms:W3CDTF">2017-03-29T08:59:52Z</dcterms:modified>
</cp:coreProperties>
</file>